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71" r:id="rId11"/>
    <p:sldId id="272" r:id="rId12"/>
    <p:sldId id="273" r:id="rId13"/>
    <p:sldId id="274" r:id="rId14"/>
    <p:sldId id="263" r:id="rId15"/>
    <p:sldId id="264" r:id="rId16"/>
    <p:sldId id="276" r:id="rId17"/>
    <p:sldId id="277" r:id="rId18"/>
    <p:sldId id="278" r:id="rId19"/>
    <p:sldId id="279" r:id="rId20"/>
    <p:sldId id="280" r:id="rId21"/>
    <p:sldId id="281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2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72938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IN" sz="6600" b="1" i="0" u="none" strike="noStrike" dirty="0">
                <a:solidFill>
                  <a:srgbClr val="000000"/>
                </a:solidFill>
                <a:effectLst/>
              </a:rPr>
              <a:t>Crafting Compelling Web Presences</a:t>
            </a:r>
            <a:endParaRPr lang="en-US" sz="6600" b="1" dirty="0"/>
          </a:p>
        </p:txBody>
      </p:sp>
      <p:sp>
        <p:nvSpPr>
          <p:cNvPr id="7" name="Shape 4"/>
          <p:cNvSpPr/>
          <p:nvPr/>
        </p:nvSpPr>
        <p:spPr>
          <a:xfrm>
            <a:off x="6319599" y="61280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72403" y="7162086"/>
            <a:ext cx="245733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4400" b="1" dirty="0">
                <a:ea typeface="Nobile" pitchFamily="34" charset="-122"/>
                <a:cs typeface="Nobile" pitchFamily="34" charset="-120"/>
              </a:rPr>
              <a:t>by Udbhav Singh</a:t>
            </a:r>
            <a:endParaRPr lang="en-US" sz="44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7FB0D8D-69FE-B8D7-B200-8B57171226C2}"/>
              </a:ext>
            </a:extLst>
          </p:cNvPr>
          <p:cNvSpPr/>
          <p:nvPr/>
        </p:nvSpPr>
        <p:spPr>
          <a:xfrm>
            <a:off x="6372403" y="4074438"/>
            <a:ext cx="7477601" cy="2200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80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Project Report on the services of Tata Consultancy Services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201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DB57905-50D0-3C16-3657-7CD7510A44E2}"/>
              </a:ext>
            </a:extLst>
          </p:cNvPr>
          <p:cNvSpPr/>
          <p:nvPr/>
        </p:nvSpPr>
        <p:spPr>
          <a:xfrm>
            <a:off x="1245476" y="2695903"/>
            <a:ext cx="12360165" cy="4761187"/>
          </a:xfrm>
          <a:prstGeom prst="roundRect">
            <a:avLst>
              <a:gd name="adj" fmla="val 29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FD5AD-17B4-1F99-8B3E-4400BB9BE134}"/>
              </a:ext>
            </a:extLst>
          </p:cNvPr>
          <p:cNvSpPr txBox="1"/>
          <p:nvPr/>
        </p:nvSpPr>
        <p:spPr>
          <a:xfrm>
            <a:off x="5155322" y="1731940"/>
            <a:ext cx="4319752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Additional Technology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E415B-6B55-74A1-63D2-3663582BDCAC}"/>
              </a:ext>
            </a:extLst>
          </p:cNvPr>
          <p:cNvSpPr txBox="1"/>
          <p:nvPr/>
        </p:nvSpPr>
        <p:spPr>
          <a:xfrm>
            <a:off x="2372709" y="499596"/>
            <a:ext cx="988497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/>
              <a:t>Platforms on which TCS website has been designed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A2965-6981-880B-29D4-D1E2CE72A209}"/>
              </a:ext>
            </a:extLst>
          </p:cNvPr>
          <p:cNvSpPr txBox="1"/>
          <p:nvPr/>
        </p:nvSpPr>
        <p:spPr>
          <a:xfrm>
            <a:off x="1387366" y="2999004"/>
            <a:ext cx="123601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Marketing Automation: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Adobe Marketing Cloud offers a suite of marketing automation tools for email marketing, lead nurturing, and campaign management.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Content Delivery Network (CDN):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Akamai is likely used as a CDN to deliver website content efficiently around the world.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Security: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Entrust SSL certificates provide website security and encrypt communication between browser and server.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Mobile Compatibility: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The website uses responsive design to ensure a good user experience on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82719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DB57905-50D0-3C16-3657-7CD7510A44E2}"/>
              </a:ext>
            </a:extLst>
          </p:cNvPr>
          <p:cNvSpPr/>
          <p:nvPr/>
        </p:nvSpPr>
        <p:spPr>
          <a:xfrm>
            <a:off x="1245476" y="2695903"/>
            <a:ext cx="12360165" cy="3801757"/>
          </a:xfrm>
          <a:prstGeom prst="roundRect">
            <a:avLst>
              <a:gd name="adj" fmla="val 29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FD5AD-17B4-1F99-8B3E-4400BB9BE134}"/>
              </a:ext>
            </a:extLst>
          </p:cNvPr>
          <p:cNvSpPr txBox="1"/>
          <p:nvPr/>
        </p:nvSpPr>
        <p:spPr>
          <a:xfrm>
            <a:off x="5155321" y="1731940"/>
            <a:ext cx="472965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Focus on User Experience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E415B-6B55-74A1-63D2-3663582BDCAC}"/>
              </a:ext>
            </a:extLst>
          </p:cNvPr>
          <p:cNvSpPr txBox="1"/>
          <p:nvPr/>
        </p:nvSpPr>
        <p:spPr>
          <a:xfrm>
            <a:off x="2372709" y="499596"/>
            <a:ext cx="988497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/>
              <a:t>Platforms on which TCS website has been designed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A2965-6981-880B-29D4-D1E2CE72A209}"/>
              </a:ext>
            </a:extLst>
          </p:cNvPr>
          <p:cNvSpPr txBox="1"/>
          <p:nvPr/>
        </p:nvSpPr>
        <p:spPr>
          <a:xfrm>
            <a:off x="1387366" y="3257953"/>
            <a:ext cx="123601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1F1F1F"/>
                </a:solidFill>
              </a:rPr>
              <a:t>O</a:t>
            </a:r>
            <a:r>
              <a:rPr lang="en-IN" sz="2400" b="0" i="0" dirty="0">
                <a:solidFill>
                  <a:srgbClr val="1F1F1F"/>
                </a:solidFill>
                <a:effectLst/>
              </a:rPr>
              <a:t>ther technologies used to enhance user experience like:</a:t>
            </a:r>
          </a:p>
          <a:p>
            <a:pPr algn="l"/>
            <a:endParaRPr lang="en-IN" sz="2400" b="0" i="0" dirty="0">
              <a:solidFill>
                <a:srgbClr val="1F1F1F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rgbClr val="1F1F1F"/>
                </a:solidFill>
                <a:effectLst/>
              </a:rPr>
              <a:t>JavaScript Libraries (e.g., jQuery):</a:t>
            </a:r>
            <a:r>
              <a:rPr lang="en-IN" sz="2400" b="0" i="0" dirty="0">
                <a:solidFill>
                  <a:srgbClr val="1F1F1F"/>
                </a:solidFill>
                <a:effectLst/>
              </a:rPr>
              <a:t> Used for interactive elements and dynamic content.</a:t>
            </a:r>
          </a:p>
          <a:p>
            <a:pPr lvl="1" algn="l"/>
            <a:endParaRPr lang="en-IN" sz="2400" b="0" i="0" dirty="0">
              <a:solidFill>
                <a:srgbClr val="1F1F1F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rgbClr val="1F1F1F"/>
                </a:solidFill>
                <a:effectLst/>
              </a:rPr>
              <a:t>Web Fonts:</a:t>
            </a:r>
            <a:r>
              <a:rPr lang="en-IN" sz="2400" b="0" i="0" dirty="0">
                <a:solidFill>
                  <a:srgbClr val="1F1F1F"/>
                </a:solidFill>
                <a:effectLst/>
              </a:rPr>
              <a:t> Ensure consistent and visually appealing fonts across devices.</a:t>
            </a:r>
          </a:p>
          <a:p>
            <a:pPr lvl="1" algn="l"/>
            <a:endParaRPr lang="en-IN" sz="2400" b="0" i="0" dirty="0">
              <a:solidFill>
                <a:srgbClr val="1F1F1F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rgbClr val="1F1F1F"/>
                </a:solidFill>
                <a:effectLst/>
              </a:rPr>
              <a:t>Social Media Integration:</a:t>
            </a:r>
            <a:r>
              <a:rPr lang="en-IN" sz="2400" b="0" i="0" dirty="0">
                <a:solidFill>
                  <a:srgbClr val="1F1F1F"/>
                </a:solidFill>
                <a:effectLst/>
              </a:rPr>
              <a:t> Allow users to share content on social media platforms.</a:t>
            </a:r>
          </a:p>
        </p:txBody>
      </p:sp>
    </p:spTree>
    <p:extLst>
      <p:ext uri="{BB962C8B-B14F-4D97-AF65-F5344CB8AC3E}">
        <p14:creationId xmlns:p14="http://schemas.microsoft.com/office/powerpoint/2010/main" val="409219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510461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/>
              <a:t>Website’s Responsive Design and mobile optimization</a:t>
            </a: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20B4004D-8765-5092-83C8-E57DAE1B491D}"/>
              </a:ext>
            </a:extLst>
          </p:cNvPr>
          <p:cNvSpPr/>
          <p:nvPr/>
        </p:nvSpPr>
        <p:spPr>
          <a:xfrm>
            <a:off x="1245476" y="1519627"/>
            <a:ext cx="12454757" cy="6199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Here are a few points on the TCS website responsive design and mobile optimization:</a:t>
            </a:r>
            <a:b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</a:br>
            <a:endParaRPr lang="en-US" sz="2400" b="0" i="0" dirty="0">
              <a:solidFill>
                <a:srgbClr val="1F1F1F"/>
              </a:solidFill>
              <a:effectLst/>
              <a:ea typeface="Nobi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ea typeface="Nobile"/>
              </a:rPr>
              <a:t>Responsive Design:</a:t>
            </a: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 The TCS website likely uses responsive design principles to ensure it adapts to different screen sizes and devices (desktops, tablets, smartphones).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ea typeface="Nobile"/>
              </a:rPr>
              <a:t>Viewport Meta Tag:</a:t>
            </a: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 This tag helps the website adjust its layout based on the size and resolution of the device screen.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ea typeface="Nobile"/>
              </a:rPr>
              <a:t>Mobile Compatibility:</a:t>
            </a: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 Code is likely included to specifically support iPhone and mobile content in general.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ea typeface="Nobile"/>
              </a:rPr>
              <a:t>User Experience (UX) Optimization:</a:t>
            </a: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 The mobile experience is likely optimized for easy navigation, touch interactions, and faster loading times. This may involve: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Larger buttons and menus for easier tapping.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Simplified layouts to avoid clutter on smaller screens.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ea typeface="Nobile"/>
              </a:rPr>
              <a:t>Optimized images and videos for faster loading on mobile networks.</a:t>
            </a:r>
          </a:p>
          <a:p>
            <a:pPr lvl="1" algn="l"/>
            <a:endParaRPr lang="en-US" sz="2400" dirty="0">
              <a:solidFill>
                <a:srgbClr val="1F1F1F"/>
              </a:solidFill>
              <a:ea typeface="Nobile"/>
            </a:endParaRPr>
          </a:p>
          <a:p>
            <a:pPr lvl="1" algn="l"/>
            <a:r>
              <a:rPr lang="en-US" sz="2400" dirty="0">
                <a:solidFill>
                  <a:srgbClr val="1F1F1F"/>
                </a:solidFill>
                <a:ea typeface="Nobile"/>
              </a:rPr>
              <a:t>**The screenshots for the website design and mobile optimization are mentioned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301375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888134" y="138852"/>
            <a:ext cx="10602309" cy="1448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/>
              <a:t>TCS Website’s Responsive Design and mobile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B6ED4-725D-756F-7E45-5A86EAC7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6" y="882069"/>
            <a:ext cx="5675770" cy="3791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78696-AFD8-4912-B561-00FA84E2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943" y="882069"/>
            <a:ext cx="3706692" cy="3791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1E6E6-3347-ED87-FD48-E2D0C42A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30" y="4808482"/>
            <a:ext cx="10137667" cy="3282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88174-2AE8-229A-511F-AA66DD7B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432" y="882069"/>
            <a:ext cx="3927591" cy="37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1064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10314" y="208118"/>
            <a:ext cx="137317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374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Common Website Design Mistakes to Avoid</a:t>
            </a:r>
            <a:br>
              <a:rPr lang="en-US" sz="4374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</a:br>
            <a:r>
              <a:rPr lang="en-US" sz="2400" b="1" dirty="0">
                <a:solidFill>
                  <a:srgbClr val="1B1B27"/>
                </a:solidFill>
                <a:ea typeface="Alexandria" pitchFamily="34" charset="-122"/>
              </a:rPr>
              <a:t>**This is in comparison of the websites – www.tcs.com and www.ultimatix.net(tcs employee site)</a:t>
            </a:r>
            <a:endParaRPr lang="en-US" sz="2400" b="1" dirty="0"/>
          </a:p>
        </p:txBody>
      </p:sp>
      <p:sp>
        <p:nvSpPr>
          <p:cNvPr id="5" name="Shape 3"/>
          <p:cNvSpPr/>
          <p:nvPr/>
        </p:nvSpPr>
        <p:spPr>
          <a:xfrm>
            <a:off x="2006150" y="25309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93554" y="2572583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167687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Cluttered Layouts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2760107" y="2157294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Avoid overwhelming visitors with excessive content or complex navigation, making it challenging for them to access desired information.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630228" y="25309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82628" y="257258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167687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Slow Loading Times</a:t>
            </a:r>
            <a:endParaRPr lang="en-US" sz="2400" b="1" dirty="0"/>
          </a:p>
        </p:txBody>
      </p:sp>
      <p:sp>
        <p:nvSpPr>
          <p:cNvPr id="12" name="Text 10"/>
          <p:cNvSpPr/>
          <p:nvPr/>
        </p:nvSpPr>
        <p:spPr>
          <a:xfrm>
            <a:off x="6352342" y="250448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Engage visitors by ensuring quick loading times. Delays in loading can lead to lost opportunities.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9222462" y="25309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74267" y="2572583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167687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Unclear Navigation</a:t>
            </a:r>
            <a:endParaRPr lang="en-US" sz="2400" b="1" dirty="0"/>
          </a:p>
        </p:txBody>
      </p:sp>
      <p:sp>
        <p:nvSpPr>
          <p:cNvPr id="16" name="Text 14"/>
          <p:cNvSpPr/>
          <p:nvPr/>
        </p:nvSpPr>
        <p:spPr>
          <a:xfrm>
            <a:off x="9944576" y="215729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Provide clear and easy-to-understand navigation for swift access to relevant information.</a:t>
            </a:r>
            <a:endParaRPr lang="en-US" sz="2400" dirty="0"/>
          </a:p>
        </p:txBody>
      </p:sp>
      <p:sp>
        <p:nvSpPr>
          <p:cNvPr id="17" name="Shape 15"/>
          <p:cNvSpPr/>
          <p:nvPr/>
        </p:nvSpPr>
        <p:spPr>
          <a:xfrm>
            <a:off x="2037993" y="59712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188369" y="6012894"/>
            <a:ext cx="199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760107" y="6047542"/>
            <a:ext cx="38400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Poor mobile responsiveness</a:t>
            </a:r>
            <a:endParaRPr lang="en-US" sz="2400" b="1" dirty="0"/>
          </a:p>
        </p:txBody>
      </p:sp>
      <p:sp>
        <p:nvSpPr>
          <p:cNvPr id="20" name="Text 18"/>
          <p:cNvSpPr/>
          <p:nvPr/>
        </p:nvSpPr>
        <p:spPr>
          <a:xfrm>
            <a:off x="2760107" y="652795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 today's mobile-first world, it is important to ensure that your website is responsive and looks good on all devices.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7426285" y="59712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573208" y="6012894"/>
            <a:ext cx="2059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624" dirty="0"/>
          </a:p>
        </p:txBody>
      </p:sp>
      <p:sp>
        <p:nvSpPr>
          <p:cNvPr id="23" name="Text 21"/>
          <p:cNvSpPr/>
          <p:nvPr/>
        </p:nvSpPr>
        <p:spPr>
          <a:xfrm>
            <a:off x="8148399" y="6047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Unusable fonts</a:t>
            </a:r>
            <a:endParaRPr lang="en-US" sz="2400" b="1" dirty="0"/>
          </a:p>
        </p:txBody>
      </p:sp>
      <p:sp>
        <p:nvSpPr>
          <p:cNvPr id="24" name="Text 22"/>
          <p:cNvSpPr/>
          <p:nvPr/>
        </p:nvSpPr>
        <p:spPr>
          <a:xfrm>
            <a:off x="8148399" y="6527959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Fonts should be easy to read and appropriate for the website's content.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72510" y="817126"/>
            <a:ext cx="13195737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Best Practices for Creating Visually Appealing and User-Friendly Website Designs</a:t>
            </a:r>
            <a:endParaRPr lang="en-US" sz="4374" b="1" dirty="0"/>
          </a:p>
        </p:txBody>
      </p:sp>
      <p:sp>
        <p:nvSpPr>
          <p:cNvPr id="7" name="Shape 4"/>
          <p:cNvSpPr/>
          <p:nvPr/>
        </p:nvSpPr>
        <p:spPr>
          <a:xfrm>
            <a:off x="2037993" y="2823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397" y="2865596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760107" y="2900244"/>
            <a:ext cx="42798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Focus on user experience (UX)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760107" y="338066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Focus on crafting a website that is easy to navigate, use, and understand. Prioritize the user experience to ensure satisfaction and engagement.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7426285" y="2823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8685" y="2865596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148399" y="2900244"/>
            <a:ext cx="3394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Use high-quality visuals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148399" y="3380661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Integrate images and videos to enhance visual appeal and provide an immersive experience for visitors.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2037993" y="52020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189798" y="5243751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2760107" y="5274350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Keep it simple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760107" y="576298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Avoid using too many colors, fonts, or graphics. The website should be clean and uncluttered.</a:t>
            </a:r>
            <a:endParaRPr lang="en-US" sz="2400" dirty="0"/>
          </a:p>
        </p:txBody>
      </p:sp>
      <p:sp>
        <p:nvSpPr>
          <p:cNvPr id="19" name="Shape 16"/>
          <p:cNvSpPr/>
          <p:nvPr/>
        </p:nvSpPr>
        <p:spPr>
          <a:xfrm>
            <a:off x="7426285" y="51980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76661" y="5239703"/>
            <a:ext cx="199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4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8148399" y="5274350"/>
            <a:ext cx="39460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Use white space effectively: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8148399" y="57547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White space can help to improve readability and make the website feel less cluttered.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138852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Landing zone Page screenshots for TCS 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F6AC4-9BC2-F649-63BC-F49A0AAA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82068"/>
            <a:ext cx="12192000" cy="6811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8BBD9-1819-141A-FD35-619877A85FBF}"/>
              </a:ext>
            </a:extLst>
          </p:cNvPr>
          <p:cNvSpPr txBox="1"/>
          <p:nvPr/>
        </p:nvSpPr>
        <p:spPr>
          <a:xfrm>
            <a:off x="1064173" y="7527035"/>
            <a:ext cx="8024647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400" b="1" dirty="0"/>
              <a:t>**Landing zone Page has been created with the help of Canva</a:t>
            </a:r>
          </a:p>
        </p:txBody>
      </p:sp>
    </p:spTree>
    <p:extLst>
      <p:ext uri="{BB962C8B-B14F-4D97-AF65-F5344CB8AC3E}">
        <p14:creationId xmlns:p14="http://schemas.microsoft.com/office/powerpoint/2010/main" val="381156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138852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Landing zone Page screenshots for TCS 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2EA60-D116-D6F6-59DF-3FE53C75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882068"/>
            <a:ext cx="13353393" cy="6874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74DD9-58AC-FFAC-DA00-4F67088C25AD}"/>
              </a:ext>
            </a:extLst>
          </p:cNvPr>
          <p:cNvSpPr txBox="1"/>
          <p:nvPr/>
        </p:nvSpPr>
        <p:spPr>
          <a:xfrm>
            <a:off x="1064173" y="7527035"/>
            <a:ext cx="8024647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400" b="1" dirty="0"/>
              <a:t>**Landing zone Page has been created with the help of Canva</a:t>
            </a:r>
          </a:p>
        </p:txBody>
      </p:sp>
    </p:spTree>
    <p:extLst>
      <p:ext uri="{BB962C8B-B14F-4D97-AF65-F5344CB8AC3E}">
        <p14:creationId xmlns:p14="http://schemas.microsoft.com/office/powerpoint/2010/main" val="370753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138852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Landing zone Page screenshots for TCS 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0AE70-D815-7690-58E7-5BBD294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882068"/>
            <a:ext cx="13179971" cy="704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AB0B4-C07D-99B1-5D28-5FCBEC35B2CD}"/>
              </a:ext>
            </a:extLst>
          </p:cNvPr>
          <p:cNvSpPr txBox="1"/>
          <p:nvPr/>
        </p:nvSpPr>
        <p:spPr>
          <a:xfrm>
            <a:off x="1064173" y="7527035"/>
            <a:ext cx="8024647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400" b="1" dirty="0"/>
              <a:t>**Landing zone Page has been created with the help of Canva</a:t>
            </a:r>
          </a:p>
        </p:txBody>
      </p:sp>
    </p:spTree>
    <p:extLst>
      <p:ext uri="{BB962C8B-B14F-4D97-AF65-F5344CB8AC3E}">
        <p14:creationId xmlns:p14="http://schemas.microsoft.com/office/powerpoint/2010/main" val="215046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138852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Landing zone Page screenshots for TCS 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F5E32-B8D7-FF00-2911-854A0C82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1" y="882068"/>
            <a:ext cx="13605641" cy="704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90DE1-4423-BDB3-C20B-4683C403AE9B}"/>
              </a:ext>
            </a:extLst>
          </p:cNvPr>
          <p:cNvSpPr txBox="1"/>
          <p:nvPr/>
        </p:nvSpPr>
        <p:spPr>
          <a:xfrm>
            <a:off x="1064173" y="7527035"/>
            <a:ext cx="8024647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400" b="1" dirty="0"/>
              <a:t>**Landing zone Page has been created with the help of Canva</a:t>
            </a:r>
          </a:p>
        </p:txBody>
      </p:sp>
    </p:spTree>
    <p:extLst>
      <p:ext uri="{BB962C8B-B14F-4D97-AF65-F5344CB8AC3E}">
        <p14:creationId xmlns:p14="http://schemas.microsoft.com/office/powerpoint/2010/main" val="123323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172938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B1B27"/>
                </a:solidFill>
                <a:latin typeface="+mj-lt"/>
                <a:ea typeface="Alexandria" pitchFamily="34" charset="-122"/>
                <a:cs typeface="Alexandria" pitchFamily="34" charset="-120"/>
              </a:rPr>
              <a:t>Introduction of Tata Consultancy Services</a:t>
            </a:r>
            <a:endParaRPr lang="en-US" sz="5249" b="1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3729038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Tata Consultancy Services (TCS) is a leading global IT services, consulting, and business solutions organization. Founded in 1968 and headquartered in Mumbai, India, TCS has a strong presence in over 46 countries, boasting a workforce of over 600,000 employees. As the largest IT services company in India and among the largest globally, TCS has established itself as a key player in the IT industry.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319599" y="61280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26" name="Picture 2" descr="TCS Calls Moonlighting 'Ethical Issue', Confirms No Action Taken Against  Any Employee">
            <a:extLst>
              <a:ext uri="{FF2B5EF4-FFF2-40B4-BE49-F238E27FC236}">
                <a16:creationId xmlns:a16="http://schemas.microsoft.com/office/drawing/2014/main" id="{1B025EC2-3217-3A28-6CCA-362E0F75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2"/>
            <a:ext cx="618008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58F7F-6BC4-4790-D3D9-1689EF17CCB9}"/>
              </a:ext>
            </a:extLst>
          </p:cNvPr>
          <p:cNvSpPr txBox="1"/>
          <p:nvPr/>
        </p:nvSpPr>
        <p:spPr>
          <a:xfrm>
            <a:off x="2014045" y="138852"/>
            <a:ext cx="1060230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Landing zone Page screenshots for TCS 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BDB07-8F83-24D9-05A0-CC1C5A6B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1087821"/>
            <a:ext cx="12959255" cy="6621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59998-033F-B72A-6953-5D3C15A41B7D}"/>
              </a:ext>
            </a:extLst>
          </p:cNvPr>
          <p:cNvSpPr txBox="1"/>
          <p:nvPr/>
        </p:nvSpPr>
        <p:spPr>
          <a:xfrm>
            <a:off x="1064173" y="7527035"/>
            <a:ext cx="8024647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400" b="1" dirty="0"/>
              <a:t>**Landing zone Page has been created with the help of Canva</a:t>
            </a:r>
          </a:p>
        </p:txBody>
      </p:sp>
    </p:spTree>
    <p:extLst>
      <p:ext uri="{BB962C8B-B14F-4D97-AF65-F5344CB8AC3E}">
        <p14:creationId xmlns:p14="http://schemas.microsoft.com/office/powerpoint/2010/main" val="62608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AA538-2344-CCB1-E4B2-50290D7C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10" y="1876097"/>
            <a:ext cx="7520152" cy="49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6693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Compelling Presence of Tata Consultancy Services in the World of Web</a:t>
            </a:r>
            <a:endParaRPr lang="en-US" sz="4374" b="1" dirty="0"/>
          </a:p>
        </p:txBody>
      </p:sp>
      <p:sp>
        <p:nvSpPr>
          <p:cNvPr id="5" name="Text 3"/>
          <p:cNvSpPr/>
          <p:nvPr/>
        </p:nvSpPr>
        <p:spPr>
          <a:xfrm>
            <a:off x="2037993" y="3256036"/>
            <a:ext cx="30212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User-Friendly Website</a:t>
            </a:r>
            <a:endParaRPr lang="en-US" sz="2800" b="1" dirty="0"/>
          </a:p>
        </p:txBody>
      </p:sp>
      <p:sp>
        <p:nvSpPr>
          <p:cNvPr id="6" name="Text 4"/>
          <p:cNvSpPr/>
          <p:nvPr/>
        </p:nvSpPr>
        <p:spPr>
          <a:xfrm>
            <a:off x="2030373" y="4019430"/>
            <a:ext cx="500622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TCS recognizes the significance of web presence in the digital era. Their user-friendly and informative website showcases a wide array of services and solutions. The website is available in multiple languages to cater to a diverse global audience, demonstrating TCS's commitment to inclusivity and accessibility.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3806" y="3250050"/>
            <a:ext cx="33052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Well-Designed Interface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7593806" y="4019430"/>
            <a:ext cx="50062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The TCS website is well-designed and easy to navigate, providing a valuable resource for potential clients and partners. The modern, professional interface reflects TCS's commitment to excellence and attention to detail.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5747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Understanding the Products or Services of TCS</a:t>
            </a:r>
            <a:endParaRPr lang="en-US" sz="4374" b="1" dirty="0"/>
          </a:p>
        </p:txBody>
      </p:sp>
      <p:sp>
        <p:nvSpPr>
          <p:cNvPr id="5" name="Shape 3"/>
          <p:cNvSpPr/>
          <p:nvPr/>
        </p:nvSpPr>
        <p:spPr>
          <a:xfrm>
            <a:off x="2037993" y="24977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25397" y="2539395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574042"/>
            <a:ext cx="33755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Alexandria" pitchFamily="34" charset="-120"/>
              </a:rPr>
              <a:t>Wide Range of Offerings</a:t>
            </a:r>
            <a:endParaRPr lang="en-US" sz="2400" dirty="0">
              <a:ea typeface="Nobile"/>
            </a:endParaRPr>
          </a:p>
        </p:txBody>
      </p:sp>
      <p:sp>
        <p:nvSpPr>
          <p:cNvPr id="8" name="Text 6"/>
          <p:cNvSpPr/>
          <p:nvPr/>
        </p:nvSpPr>
        <p:spPr>
          <a:xfrm>
            <a:off x="2760107" y="305445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TCS offers an extensive array of products and services tailored to various industries.</a:t>
            </a:r>
            <a:endParaRPr lang="en-US" sz="2400" dirty="0">
              <a:ea typeface="Nobile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6285" y="24977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8685" y="2539395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574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Alexandria" pitchFamily="34" charset="-120"/>
              </a:rPr>
              <a:t>Core Offerings</a:t>
            </a:r>
            <a:endParaRPr lang="en-US" sz="2400" dirty="0">
              <a:ea typeface="Nobile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48399" y="3054459"/>
            <a:ext cx="482662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Some key areas include IT consulting, IT services, business process outsourcing (BPO), cloud computing, big data analytics, cybersecurity, and software development.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2029076" y="53760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80881" y="5417761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51190" y="54524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Alexandria" pitchFamily="34" charset="-120"/>
              </a:rPr>
              <a:t>Industry Focus</a:t>
            </a:r>
            <a:endParaRPr lang="en-US" sz="2400" dirty="0">
              <a:ea typeface="Nobile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751190" y="5932824"/>
            <a:ext cx="4444008" cy="239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TCS caters to diverse sectors like Banking, Financial Services &amp; Insurance (BFSI), telecommunications, healthcare, manufacturing, retail, and more.</a:t>
            </a:r>
            <a:endParaRPr lang="en-US" sz="2400" dirty="0">
              <a:ea typeface="Nobile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6285" y="53760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6661" y="5417761"/>
            <a:ext cx="199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452408"/>
            <a:ext cx="42420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Digital Transformation Enabler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148399" y="593282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Their solutions help businesses leverage digital technologies to improve efficiency, reduce costs, and gain a competitive edge.</a:t>
            </a:r>
            <a:endParaRPr lang="en-US" sz="2400" dirty="0">
              <a:ea typeface="Nobi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10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01039" y="3026807"/>
            <a:ext cx="4962168" cy="635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4"/>
              </a:lnSpc>
              <a:buNone/>
            </a:pPr>
            <a:r>
              <a:rPr lang="en-US" sz="3907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TCS ION</a:t>
            </a:r>
            <a:r>
              <a:rPr lang="en-US" sz="40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TM</a:t>
            </a:r>
            <a:endParaRPr lang="en-US" sz="3907" dirty="0"/>
          </a:p>
        </p:txBody>
      </p:sp>
      <p:sp>
        <p:nvSpPr>
          <p:cNvPr id="6" name="Shape 3"/>
          <p:cNvSpPr/>
          <p:nvPr/>
        </p:nvSpPr>
        <p:spPr>
          <a:xfrm>
            <a:off x="1576552" y="3960019"/>
            <a:ext cx="12060620" cy="3723799"/>
          </a:xfrm>
          <a:prstGeom prst="roundRect">
            <a:avLst>
              <a:gd name="adj" fmla="val 239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334171" y="4209157"/>
            <a:ext cx="4828699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Nobile"/>
                <a:cs typeface="Alexandria" pitchFamily="34" charset="-120"/>
              </a:rPr>
              <a:t>Technology Driven Education Solutions</a:t>
            </a:r>
            <a:endParaRPr lang="en-US" sz="2400" b="1" dirty="0">
              <a:ea typeface="Nobile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81049" y="4699516"/>
            <a:ext cx="11225048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1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Strategic unit of Tata Consultancy Services (TCS):</a:t>
            </a: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Focuses on learning, assessments, and business processes.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081049" y="5413891"/>
            <a:ext cx="11225048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1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ea typeface="Nobile"/>
                <a:cs typeface="Nobile" pitchFamily="34" charset="-120"/>
              </a:rPr>
              <a:t>Empowering People and Organizations:</a:t>
            </a: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 Uses technology-driven education to transform individuals and businesses for the modern world.</a:t>
            </a:r>
            <a:endParaRPr lang="en-US" sz="2400" dirty="0">
              <a:ea typeface="Nobile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081049" y="6128266"/>
            <a:ext cx="11225048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1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ea typeface="Nobile"/>
                <a:cs typeface="Nobile" pitchFamily="34" charset="-120"/>
              </a:rPr>
              <a:t>Solutions for Various Stakeholders:</a:t>
            </a: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 Offers interventions for recruitment boards, corporations, educational institutions, and individual learners.</a:t>
            </a:r>
            <a:endParaRPr lang="en-US" sz="2400" dirty="0">
              <a:ea typeface="Nobile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81049" y="6842641"/>
            <a:ext cx="11225048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1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Range of Services:</a:t>
            </a: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Includes course delivery, assessments, skill development programs, and more.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2037993" y="3085027"/>
            <a:ext cx="5554980" cy="709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TCS </a:t>
            </a:r>
            <a:r>
              <a:rPr lang="en-US" sz="4374" dirty="0" err="1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BaNCS</a:t>
            </a:r>
            <a:r>
              <a:rPr lang="en-US" sz="44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TM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245476" y="4068127"/>
            <a:ext cx="12202510" cy="3704273"/>
          </a:xfrm>
          <a:prstGeom prst="roundRect">
            <a:avLst>
              <a:gd name="adj" fmla="val 32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12302" y="4629848"/>
            <a:ext cx="4364675" cy="4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Insurance Industry Solutions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1424557" y="5226945"/>
            <a:ext cx="10817596" cy="459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TCS </a:t>
            </a:r>
            <a:r>
              <a:rPr lang="en-US" sz="2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BaNCS</a:t>
            </a: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is a comprehensive suite of solutions for the core insurance industry.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424557" y="5686409"/>
            <a:ext cx="10817596" cy="900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TCS </a:t>
            </a:r>
            <a:r>
              <a:rPr lang="en-US" sz="2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BaNCS</a:t>
            </a: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helps insurers with everything from policy administration and claims processing to underwriting and risk management.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424557" y="6501272"/>
            <a:ext cx="10817596" cy="881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This platform can help insurers improve their operational efficiency, reduce costs, and provide a better experience for their customers.</a:t>
            </a:r>
            <a:endParaRPr lang="en-US" sz="2400" dirty="0">
              <a:ea typeface="Nobile"/>
            </a:endParaRPr>
          </a:p>
        </p:txBody>
      </p:sp>
      <p:pic>
        <p:nvPicPr>
          <p:cNvPr id="11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2A727-3076-4FD4-360D-183C8A6E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695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2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71343" y="3035023"/>
            <a:ext cx="5414486" cy="684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9"/>
              </a:lnSpc>
              <a:buNone/>
            </a:pPr>
            <a:r>
              <a:rPr lang="en-US" sz="4263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TCS </a:t>
            </a:r>
            <a:r>
              <a:rPr lang="en-US" sz="4263" dirty="0" err="1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ignio</a:t>
            </a:r>
            <a:r>
              <a:rPr lang="en-US" sz="44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TM</a:t>
            </a:r>
            <a:endParaRPr lang="en-US" sz="4263" dirty="0"/>
          </a:p>
        </p:txBody>
      </p:sp>
      <p:sp>
        <p:nvSpPr>
          <p:cNvPr id="6" name="Shape 3"/>
          <p:cNvSpPr/>
          <p:nvPr/>
        </p:nvSpPr>
        <p:spPr>
          <a:xfrm>
            <a:off x="1434662" y="4047293"/>
            <a:ext cx="11808372" cy="3660741"/>
          </a:xfrm>
          <a:prstGeom prst="roundRect">
            <a:avLst>
              <a:gd name="adj" fmla="val 29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18275" y="4477586"/>
            <a:ext cx="3277269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dirty="0">
                <a:solidFill>
                  <a:srgbClr val="404155"/>
                </a:solidFill>
                <a:ea typeface="Alexandria" pitchFamily="34" charset="-122"/>
                <a:cs typeface="Alexandria" pitchFamily="34" charset="-120"/>
              </a:rPr>
              <a:t>Cognitive Automation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64628" y="5059563"/>
            <a:ext cx="10501144" cy="708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2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TCS </a:t>
            </a:r>
            <a:r>
              <a:rPr lang="en-US" sz="2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ignio</a:t>
            </a:r>
            <a:r>
              <a:rPr lang="en-US" sz="2400" dirty="0">
                <a:solidFill>
                  <a:srgbClr val="000000"/>
                </a:solidFill>
                <a:ea typeface="Nobile" pitchFamily="34" charset="-122"/>
                <a:cs typeface="Nobile" pitchFamily="34" charset="-120"/>
              </a:rPr>
              <a:t> i</a:t>
            </a: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 a cognitive automation platform that helps businesses automate routine tasks and processes.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064628" y="5854305"/>
            <a:ext cx="10501144" cy="708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2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TCS </a:t>
            </a:r>
            <a:r>
              <a:rPr lang="en-US" sz="2400" dirty="0" err="1">
                <a:solidFill>
                  <a:srgbClr val="404155"/>
                </a:solidFill>
                <a:ea typeface="Nobile"/>
                <a:cs typeface="Nobile" pitchFamily="34" charset="-120"/>
              </a:rPr>
              <a:t>ignio</a:t>
            </a:r>
            <a:r>
              <a:rPr lang="en-US" sz="2400" dirty="0">
                <a:solidFill>
                  <a:srgbClr val="404155"/>
                </a:solidFill>
                <a:ea typeface="Nobile"/>
                <a:cs typeface="Nobile" pitchFamily="34" charset="-120"/>
              </a:rPr>
              <a:t> uses artificial intelligence (AI) and machine learning (ML) to identify opportunities for automation and then develop and deploy automated solutions</a:t>
            </a:r>
          </a:p>
        </p:txBody>
      </p:sp>
      <p:sp>
        <p:nvSpPr>
          <p:cNvPr id="10" name="Text 7"/>
          <p:cNvSpPr/>
          <p:nvPr/>
        </p:nvSpPr>
        <p:spPr>
          <a:xfrm>
            <a:off x="2064628" y="6649048"/>
            <a:ext cx="10501144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29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This platform can help businesses improve their efficiency, reduce costs, and free up their employees to focus on more strategic work.</a:t>
            </a:r>
            <a:endParaRPr lang="en-US" sz="240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DB57905-50D0-3C16-3657-7CD7510A44E2}"/>
              </a:ext>
            </a:extLst>
          </p:cNvPr>
          <p:cNvSpPr/>
          <p:nvPr/>
        </p:nvSpPr>
        <p:spPr>
          <a:xfrm>
            <a:off x="1245476" y="1893820"/>
            <a:ext cx="12360165" cy="5810649"/>
          </a:xfrm>
          <a:prstGeom prst="roundRect">
            <a:avLst>
              <a:gd name="adj" fmla="val 29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FD5AD-17B4-1F99-8B3E-4400BB9BE134}"/>
              </a:ext>
            </a:extLst>
          </p:cNvPr>
          <p:cNvSpPr txBox="1"/>
          <p:nvPr/>
        </p:nvSpPr>
        <p:spPr>
          <a:xfrm>
            <a:off x="5155324" y="1348318"/>
            <a:ext cx="4319752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User-Friendly Website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E415B-6B55-74A1-63D2-3663582BDCAC}"/>
              </a:ext>
            </a:extLst>
          </p:cNvPr>
          <p:cNvSpPr txBox="1"/>
          <p:nvPr/>
        </p:nvSpPr>
        <p:spPr>
          <a:xfrm>
            <a:off x="1103586" y="281665"/>
            <a:ext cx="12643945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dirty="0"/>
              <a:t>Platforms on which TCS website has been designed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A2965-6981-880B-29D4-D1E2CE72A209}"/>
              </a:ext>
            </a:extLst>
          </p:cNvPr>
          <p:cNvSpPr txBox="1"/>
          <p:nvPr/>
        </p:nvSpPr>
        <p:spPr>
          <a:xfrm>
            <a:off x="1387366" y="2018137"/>
            <a:ext cx="1236016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Content Management System (CMS):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Adobe Experience Manager (AEM) is a powerful enterprise CMS used for building websites and mobile apps. AEM offers features like: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</a:rPr>
              <a:t>Drag-and-Drop Editing: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Allows for easy content creation and management without needing to write code.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</a:rPr>
              <a:t>Omnichannel Delivery: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Enables consistent content delivery across various devices and platforms.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</a:rPr>
              <a:t>Personalization: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Helps tailor website content to individual users for a more engaging experience.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</a:rPr>
              <a:t>Scalability: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Can handle large amounts of traffic and complex websites.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</a:rPr>
              <a:t>Security: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Provides robust security features to protect website content.</a:t>
            </a:r>
          </a:p>
          <a:p>
            <a:pPr lvl="1" algn="l"/>
            <a:endParaRPr lang="en-US" sz="2400" dirty="0">
              <a:solidFill>
                <a:srgbClr val="1F1F1F"/>
              </a:solidFill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Additional Notes:</a:t>
            </a:r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</a:rPr>
              <a:t>AEM is a paid enterprise solution typically used by large organizations.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</a:rPr>
              <a:t>TCS likely uses additional tools and integrations within the AEM platform for specific functionalities.</a:t>
            </a:r>
          </a:p>
          <a:p>
            <a:pPr lvl="1" algn="l"/>
            <a:endParaRPr lang="en-US" sz="2400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0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DB57905-50D0-3C16-3657-7CD7510A44E2}"/>
              </a:ext>
            </a:extLst>
          </p:cNvPr>
          <p:cNvSpPr/>
          <p:nvPr/>
        </p:nvSpPr>
        <p:spPr>
          <a:xfrm>
            <a:off x="1245476" y="2695903"/>
            <a:ext cx="12360165" cy="4185379"/>
          </a:xfrm>
          <a:prstGeom prst="roundRect">
            <a:avLst>
              <a:gd name="adj" fmla="val 29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FD5AD-17B4-1F99-8B3E-4400BB9BE134}"/>
              </a:ext>
            </a:extLst>
          </p:cNvPr>
          <p:cNvSpPr txBox="1"/>
          <p:nvPr/>
        </p:nvSpPr>
        <p:spPr>
          <a:xfrm>
            <a:off x="5155323" y="1715457"/>
            <a:ext cx="4319752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Analytics and Tracking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E415B-6B55-74A1-63D2-3663582BDCAC}"/>
              </a:ext>
            </a:extLst>
          </p:cNvPr>
          <p:cNvSpPr txBox="1"/>
          <p:nvPr/>
        </p:nvSpPr>
        <p:spPr>
          <a:xfrm>
            <a:off x="2372709" y="499596"/>
            <a:ext cx="9884979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/>
              <a:t>Platforms on which TCS website has been designed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A2965-6981-880B-29D4-D1E2CE72A209}"/>
              </a:ext>
            </a:extLst>
          </p:cNvPr>
          <p:cNvSpPr txBox="1"/>
          <p:nvPr/>
        </p:nvSpPr>
        <p:spPr>
          <a:xfrm>
            <a:off x="1387366" y="3275650"/>
            <a:ext cx="123601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Analytics: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Adobe Analytics provides marketing analytics to measure website traffic and user behavior.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Tag Management: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Adobe Launch manages various website tags and pixels from different marketing and analytics tools.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rgbClr val="1F1F1F"/>
                </a:solidFill>
                <a:effectLst/>
              </a:rPr>
              <a:t>A/B Testing: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 Tools like Adobe Target are used to run A/B tests and optimize website content for better conversions</a:t>
            </a:r>
          </a:p>
        </p:txBody>
      </p:sp>
    </p:spTree>
    <p:extLst>
      <p:ext uri="{BB962C8B-B14F-4D97-AF65-F5344CB8AC3E}">
        <p14:creationId xmlns:p14="http://schemas.microsoft.com/office/powerpoint/2010/main" val="294478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1393</Words>
  <Application>Microsoft Office PowerPoint</Application>
  <PresentationFormat>Custom</PresentationFormat>
  <Paragraphs>136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Alexandria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Udbhav</cp:lastModifiedBy>
  <cp:revision>9</cp:revision>
  <dcterms:created xsi:type="dcterms:W3CDTF">2024-03-17T03:50:24Z</dcterms:created>
  <dcterms:modified xsi:type="dcterms:W3CDTF">2024-03-17T07:12:14Z</dcterms:modified>
</cp:coreProperties>
</file>